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1" r:id="rId5"/>
    <p:sldId id="257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99935-F9E1-4E49-93AA-F28E8C9F98C3}" type="datetimeFigureOut">
              <a:rPr lang="en-PH" smtClean="0"/>
              <a:pPr/>
              <a:t>2/4/2015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F8517-8C69-4292-8BDF-83AE75071AEA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3E18E-994B-4183-8BB8-997B2909B32D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6159-94E3-4E33-B705-F4293872D139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3A3B-AC46-4213-9639-EEFA645F7453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8EA-CFA9-4932-B9AA-DBF003CCB396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A1CA-DC31-47E4-A0F1-1A5DDC30E42F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112-F0CD-4BE2-AE15-393FBE272592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2C1-223D-4092-9B3E-AD37682D6DA7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2989-9EBD-4E78-8BF7-5FAF405E3484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1B82-879B-4BBC-B57F-2B4E6D079D44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F64E-D501-4D4F-B54F-49AA082674D3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4704-5057-458F-9C4C-97D950BCFD84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930C2-D6F7-4ACB-A060-CBCAD056C833}" type="datetime1">
              <a:rPr lang="en-PH" smtClean="0"/>
              <a:pPr/>
              <a:t>2/4/2015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39FB-F19D-4C3A-9069-30F70ABEEBF9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b="1" dirty="0" smtClean="0"/>
              <a:t>Open Forum Agreements</a:t>
            </a:r>
            <a:br>
              <a:rPr lang="en-PH" b="1" dirty="0" smtClean="0"/>
            </a:br>
            <a:r>
              <a:rPr lang="en-PH" b="1" dirty="0" smtClean="0"/>
              <a:t>Region 3 and NCR</a:t>
            </a:r>
            <a:endParaRPr lang="en-P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00B050"/>
                </a:solidFill>
              </a:rPr>
              <a:t>January 28, 2015</a:t>
            </a:r>
            <a:endParaRPr lang="en-PH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1</a:t>
            </a:fld>
            <a:endParaRPr lang="en-P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Email LAPG Enrolment Data to: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PH" sz="4400" b="1" dirty="0" smtClean="0"/>
              <a:t>Test Administration Division (TAD), NETRC</a:t>
            </a:r>
          </a:p>
          <a:p>
            <a:r>
              <a:rPr lang="en-PH" sz="4400" b="1" dirty="0" smtClean="0"/>
              <a:t>Attention:   Ms. </a:t>
            </a:r>
            <a:r>
              <a:rPr lang="en-PH" sz="4400" b="1" dirty="0" err="1" smtClean="0"/>
              <a:t>Dely</a:t>
            </a:r>
            <a:r>
              <a:rPr lang="en-PH" sz="4400" b="1" dirty="0" smtClean="0"/>
              <a:t> Servo</a:t>
            </a:r>
          </a:p>
          <a:p>
            <a:pPr>
              <a:buNone/>
            </a:pPr>
            <a:r>
              <a:rPr lang="en-PH" sz="4400" b="1" dirty="0" smtClean="0"/>
              <a:t>                        Chief, TAD</a:t>
            </a:r>
          </a:p>
          <a:p>
            <a:r>
              <a:rPr lang="en-PH" sz="4400" b="1" dirty="0" smtClean="0"/>
              <a:t>tad.netrc@yahoo.com</a:t>
            </a:r>
            <a:endParaRPr lang="en-PH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10</a:t>
            </a:fld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P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queries / follow ups re Financial Concerns, please email:</a:t>
            </a:r>
            <a:endParaRPr lang="en-P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PH" sz="6000" b="1" dirty="0" smtClean="0"/>
              <a:t>acctg.netrc@gmail.com</a:t>
            </a:r>
          </a:p>
          <a:p>
            <a:pPr>
              <a:buNone/>
            </a:pPr>
            <a:endParaRPr lang="en-PH" sz="3600" b="1" dirty="0" smtClean="0"/>
          </a:p>
          <a:p>
            <a:pPr>
              <a:buNone/>
            </a:pPr>
            <a:r>
              <a:rPr lang="en-PH" sz="4800" b="1" dirty="0" smtClean="0"/>
              <a:t>Attention:  Mr. Loreto Virgo, Jr. </a:t>
            </a:r>
          </a:p>
          <a:p>
            <a:pPr>
              <a:buNone/>
            </a:pPr>
            <a:r>
              <a:rPr lang="en-PH" sz="4800" b="1" dirty="0" smtClean="0"/>
              <a:t>                     Accounting Staff</a:t>
            </a:r>
          </a:p>
          <a:p>
            <a:pPr>
              <a:buNone/>
            </a:pPr>
            <a:endParaRPr lang="en-PH" sz="6000" b="1" dirty="0" smtClean="0"/>
          </a:p>
          <a:p>
            <a:pPr>
              <a:buNone/>
            </a:pPr>
            <a:endParaRPr lang="en-PH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PH" sz="3200" b="1" dirty="0" smtClean="0"/>
              <a:t>Grades to be Provided in the Answer Sheet</a:t>
            </a:r>
            <a:endParaRPr lang="en-PH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12</a:t>
            </a:fld>
            <a:endParaRPr lang="en-PH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019800"/>
              </a:tblGrid>
              <a:tr h="1123950">
                <a:tc>
                  <a:txBody>
                    <a:bodyPr/>
                    <a:lstStyle/>
                    <a:p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LAPG (G3)</a:t>
                      </a:r>
                      <a:endParaRPr lang="en-PH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PH" sz="3200" b="1" dirty="0" smtClean="0">
                          <a:solidFill>
                            <a:schemeClr val="tx1"/>
                          </a:solidFill>
                        </a:rPr>
                        <a:t>Final rating in the Third Quarter</a:t>
                      </a:r>
                      <a:endParaRPr lang="en-PH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NAT (G6)</a:t>
                      </a:r>
                      <a:endParaRPr lang="en-PH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PH" sz="3200" b="1" dirty="0" smtClean="0">
                          <a:solidFill>
                            <a:schemeClr val="tx1"/>
                          </a:solidFill>
                        </a:rPr>
                        <a:t>Final</a:t>
                      </a:r>
                      <a:r>
                        <a:rPr lang="en-PH" sz="3200" b="1" baseline="0" dirty="0" smtClean="0">
                          <a:solidFill>
                            <a:schemeClr val="tx1"/>
                          </a:solidFill>
                        </a:rPr>
                        <a:t> rating in the </a:t>
                      </a:r>
                      <a:r>
                        <a:rPr lang="en-PH" sz="3200" b="1" dirty="0" smtClean="0">
                          <a:solidFill>
                            <a:schemeClr val="tx1"/>
                          </a:solidFill>
                        </a:rPr>
                        <a:t>Third Quarter</a:t>
                      </a:r>
                      <a:endParaRPr lang="en-PH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NAT (Y4)</a:t>
                      </a:r>
                      <a:endParaRPr lang="en-PH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PH" sz="3200" b="1" dirty="0" smtClean="0">
                          <a:solidFill>
                            <a:schemeClr val="tx1"/>
                          </a:solidFill>
                        </a:rPr>
                        <a:t>Final rating in the Third Quarter</a:t>
                      </a:r>
                      <a:endParaRPr lang="en-PH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NCAE </a:t>
                      </a:r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(G9)</a:t>
                      </a:r>
                      <a:endParaRPr lang="en-PH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PH" sz="3200" b="1" dirty="0" smtClean="0">
                          <a:solidFill>
                            <a:schemeClr val="tx1"/>
                          </a:solidFill>
                        </a:rPr>
                        <a:t>Final Rating in </a:t>
                      </a:r>
                      <a:r>
                        <a:rPr lang="en-PH" sz="3200" b="1" dirty="0" smtClean="0">
                          <a:solidFill>
                            <a:schemeClr val="tx1"/>
                          </a:solidFill>
                        </a:rPr>
                        <a:t>G8</a:t>
                      </a:r>
                      <a:endParaRPr lang="en-PH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LAPG</a:t>
            </a:r>
            <a:endParaRPr lang="en-PH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2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4876800"/>
              </a:tblGrid>
              <a:tr h="1638300">
                <a:tc>
                  <a:txBody>
                    <a:bodyPr/>
                    <a:lstStyle/>
                    <a:p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Test Booklet 1</a:t>
                      </a:r>
                      <a:endParaRPr lang="en-PH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Every pupil will answer</a:t>
                      </a:r>
                      <a:r>
                        <a:rPr lang="en-PH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endParaRPr lang="en-PH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8300">
                <a:tc>
                  <a:txBody>
                    <a:bodyPr/>
                    <a:lstStyle/>
                    <a:p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Test Booklet 2</a:t>
                      </a:r>
                      <a:endParaRPr lang="en-PH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Everybody will take this except for those </a:t>
                      </a:r>
                      <a:r>
                        <a:rPr lang="en-PH" sz="3600" b="1" baseline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PH" sz="3600" b="1" dirty="0" smtClean="0">
                          <a:solidFill>
                            <a:schemeClr val="tx1"/>
                          </a:solidFill>
                        </a:rPr>
                        <a:t>upils with Filipino/</a:t>
                      </a:r>
                      <a:r>
                        <a:rPr lang="en-PH" sz="3600" b="1" dirty="0" err="1" smtClean="0">
                          <a:solidFill>
                            <a:schemeClr val="tx1"/>
                          </a:solidFill>
                        </a:rPr>
                        <a:t>Tagalog</a:t>
                      </a:r>
                      <a:r>
                        <a:rPr lang="en-PH" sz="3600" b="1" baseline="0" dirty="0" smtClean="0">
                          <a:solidFill>
                            <a:schemeClr val="tx1"/>
                          </a:solidFill>
                        </a:rPr>
                        <a:t> Mother Tongue</a:t>
                      </a:r>
                      <a:endParaRPr lang="en-PH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13</a:t>
            </a:fld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PH" b="1" dirty="0" smtClean="0"/>
              <a:t>Open Forum Agreements</a:t>
            </a:r>
            <a:br>
              <a:rPr lang="en-PH" b="1" dirty="0" smtClean="0"/>
            </a:br>
            <a:r>
              <a:rPr lang="en-PH" b="1" dirty="0" smtClean="0"/>
              <a:t>Regions </a:t>
            </a:r>
            <a:r>
              <a:rPr lang="en-PH" b="1" dirty="0" smtClean="0"/>
              <a:t>8, 10 and ARMM</a:t>
            </a:r>
            <a:endParaRPr lang="en-P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00B050"/>
                </a:solidFill>
              </a:rPr>
              <a:t>February </a:t>
            </a:r>
            <a:r>
              <a:rPr lang="en-PH" b="1" dirty="0" smtClean="0">
                <a:solidFill>
                  <a:srgbClr val="00B050"/>
                </a:solidFill>
              </a:rPr>
              <a:t>4, </a:t>
            </a:r>
            <a:r>
              <a:rPr lang="en-PH" b="1" dirty="0" smtClean="0">
                <a:solidFill>
                  <a:srgbClr val="00B050"/>
                </a:solidFill>
              </a:rPr>
              <a:t>2015</a:t>
            </a:r>
            <a:endParaRPr lang="en-PH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14</a:t>
            </a:fld>
            <a:endParaRPr lang="en-P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PH" b="1" dirty="0" smtClean="0"/>
              <a:t>Mother Tongue to be Tested in the LAPG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20000"/>
          </a:bodyPr>
          <a:lstStyle/>
          <a:p>
            <a:r>
              <a:rPr lang="en-PH" sz="4400" dirty="0" smtClean="0"/>
              <a:t>The Medium of Instruction (MOI) in the school and NOT the language of the community</a:t>
            </a:r>
          </a:p>
          <a:p>
            <a:r>
              <a:rPr lang="en-PH" sz="4400" dirty="0" smtClean="0"/>
              <a:t>If the Mother Tongue in your Division is not listed in the 19 Mother Tongues, then it will not be tested.</a:t>
            </a:r>
            <a:endParaRPr lang="en-PH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15</a:t>
            </a:fld>
            <a:endParaRPr lang="en-PH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b="1" dirty="0" smtClean="0"/>
              <a:t>Request for English Proficiency Test for Teacher Applicants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85000" lnSpcReduction="20000"/>
          </a:bodyPr>
          <a:lstStyle/>
          <a:p>
            <a:r>
              <a:rPr lang="en-PH" dirty="0" smtClean="0"/>
              <a:t>Address the letter to:</a:t>
            </a:r>
          </a:p>
          <a:p>
            <a:pPr>
              <a:buNone/>
            </a:pPr>
            <a:r>
              <a:rPr lang="en-PH" dirty="0" smtClean="0"/>
              <a:t> </a:t>
            </a:r>
            <a:r>
              <a:rPr lang="en-PH" dirty="0" smtClean="0"/>
              <a:t>   </a:t>
            </a:r>
            <a:r>
              <a:rPr lang="en-PH" b="1" dirty="0" smtClean="0"/>
              <a:t>Dr. </a:t>
            </a:r>
            <a:r>
              <a:rPr lang="en-PH" b="1" dirty="0" err="1" smtClean="0"/>
              <a:t>Nelia</a:t>
            </a:r>
            <a:r>
              <a:rPr lang="en-PH" b="1" dirty="0" smtClean="0"/>
              <a:t> Benito, Director III, NETRC</a:t>
            </a:r>
          </a:p>
          <a:p>
            <a:pPr>
              <a:buNone/>
            </a:pPr>
            <a:r>
              <a:rPr lang="en-PH" dirty="0" smtClean="0"/>
              <a:t> </a:t>
            </a:r>
          </a:p>
          <a:p>
            <a:r>
              <a:rPr lang="en-PH" dirty="0" smtClean="0"/>
              <a:t>Send through email:</a:t>
            </a:r>
            <a:endParaRPr lang="en-PH" dirty="0" smtClean="0"/>
          </a:p>
          <a:p>
            <a:pPr>
              <a:buNone/>
            </a:pPr>
            <a:r>
              <a:rPr lang="en-PH" dirty="0" smtClean="0"/>
              <a:t>    </a:t>
            </a:r>
            <a:r>
              <a:rPr lang="en-PH" b="1" dirty="0" smtClean="0"/>
              <a:t>tad.netrc@yahoo.com</a:t>
            </a:r>
          </a:p>
          <a:p>
            <a:pPr>
              <a:buNone/>
            </a:pPr>
            <a:r>
              <a:rPr lang="en-PH" b="1" dirty="0" smtClean="0"/>
              <a:t>    cc:  depednetrc@yahoo.com</a:t>
            </a:r>
          </a:p>
          <a:p>
            <a:pPr>
              <a:buNone/>
            </a:pPr>
            <a:r>
              <a:rPr lang="en-PH" dirty="0" smtClean="0"/>
              <a:t> </a:t>
            </a:r>
            <a:r>
              <a:rPr lang="en-PH" dirty="0" smtClean="0"/>
              <a:t>   </a:t>
            </a:r>
          </a:p>
          <a:p>
            <a:r>
              <a:rPr lang="en-PH" dirty="0" smtClean="0"/>
              <a:t>Or fax:</a:t>
            </a:r>
            <a:endParaRPr lang="en-PH" dirty="0" smtClean="0"/>
          </a:p>
          <a:p>
            <a:pPr>
              <a:buNone/>
            </a:pPr>
            <a:r>
              <a:rPr lang="en-PH" dirty="0" smtClean="0"/>
              <a:t>    </a:t>
            </a:r>
            <a:r>
              <a:rPr lang="en-PH" b="1" dirty="0" smtClean="0"/>
              <a:t>02-631-6921</a:t>
            </a:r>
            <a:endParaRPr lang="en-P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16</a:t>
            </a:fld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b="1" dirty="0" smtClean="0"/>
              <a:t>2015 Test Materials Forwarders</a:t>
            </a:r>
            <a:endParaRPr lang="en-PH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828800"/>
          <a:ext cx="79248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39624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PH" sz="3600" b="1" dirty="0" smtClean="0">
                          <a:solidFill>
                            <a:srgbClr val="002060"/>
                          </a:solidFill>
                        </a:rPr>
                        <a:t>Testing</a:t>
                      </a:r>
                      <a:r>
                        <a:rPr lang="en-PH" sz="3600" b="1" baseline="0" dirty="0" smtClean="0">
                          <a:solidFill>
                            <a:srgbClr val="002060"/>
                          </a:solidFill>
                        </a:rPr>
                        <a:t> Program</a:t>
                      </a:r>
                      <a:endParaRPr lang="en-PH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3600" b="1" dirty="0" smtClean="0">
                          <a:solidFill>
                            <a:srgbClr val="002060"/>
                          </a:solidFill>
                        </a:rPr>
                        <a:t>Forwarder</a:t>
                      </a:r>
                      <a:endParaRPr lang="en-PH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l"/>
                      <a:r>
                        <a:rPr lang="en-PH" sz="4400" dirty="0" smtClean="0"/>
                        <a:t>NAT G6 and Y4 </a:t>
                      </a:r>
                      <a:endParaRPr lang="en-PH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4400" dirty="0" smtClean="0"/>
                        <a:t>AIRSPEED</a:t>
                      </a:r>
                      <a:endParaRPr lang="en-PH" sz="44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l"/>
                      <a:r>
                        <a:rPr lang="en-PH" sz="4400" dirty="0" smtClean="0"/>
                        <a:t>LAPG</a:t>
                      </a:r>
                      <a:endParaRPr lang="en-PH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4400" dirty="0" smtClean="0"/>
                        <a:t>FRONT CARGO</a:t>
                      </a:r>
                      <a:endParaRPr lang="en-PH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Allocation of Test Materials</a:t>
            </a:r>
            <a:endParaRPr lang="en-PH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24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571500">
                <a:tc>
                  <a:txBody>
                    <a:bodyPr/>
                    <a:lstStyle/>
                    <a:p>
                      <a:r>
                        <a:rPr lang="en-PH" sz="4000" dirty="0" smtClean="0"/>
                        <a:t>NAT</a:t>
                      </a:r>
                      <a:r>
                        <a:rPr lang="en-PH" sz="4000" baseline="0" dirty="0" smtClean="0"/>
                        <a:t> Y4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4000" dirty="0" smtClean="0"/>
                        <a:t>1:1 TB and AS</a:t>
                      </a:r>
                      <a:endParaRPr lang="en-PH" sz="4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0" lang="en-PH" sz="4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NAT G6 Schools with 3 rooms and below 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PH" sz="4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1:1 TB and AS</a:t>
                      </a:r>
                      <a:endParaRPr lang="en-PH" sz="4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0" lang="en-PH" sz="4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NAT G6 Schools with more than 90 enrolment 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PH" sz="4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TB – 50%</a:t>
                      </a:r>
                    </a:p>
                    <a:p>
                      <a:r>
                        <a:rPr kumimoji="0" lang="en-PH" sz="4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AS – 100%</a:t>
                      </a:r>
                      <a:endParaRPr lang="en-PH" sz="4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PH" sz="4000" dirty="0" smtClean="0"/>
                        <a:t>LAPG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4000" dirty="0" smtClean="0"/>
                        <a:t>1:1 TB and AS</a:t>
                      </a:r>
                      <a:endParaRPr lang="en-PH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PH" b="1" dirty="0" smtClean="0"/>
              <a:t>Open Forum Agreements</a:t>
            </a:r>
            <a:br>
              <a:rPr lang="en-PH" b="1" dirty="0" smtClean="0"/>
            </a:br>
            <a:r>
              <a:rPr lang="en-PH" b="1" dirty="0" smtClean="0"/>
              <a:t>Regions 1, 2 and CAR</a:t>
            </a:r>
            <a:endParaRPr lang="en-P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00B050"/>
                </a:solidFill>
              </a:rPr>
              <a:t>January 29</a:t>
            </a:r>
            <a:r>
              <a:rPr lang="en-PH" b="1" smtClean="0">
                <a:solidFill>
                  <a:srgbClr val="00B050"/>
                </a:solidFill>
              </a:rPr>
              <a:t>, 2015</a:t>
            </a:r>
            <a:endParaRPr lang="en-PH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4</a:t>
            </a:fld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990600"/>
          <a:ext cx="8229600" cy="4315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248400"/>
              </a:tblGrid>
              <a:tr h="1054258">
                <a:tc>
                  <a:txBody>
                    <a:bodyPr/>
                    <a:lstStyle/>
                    <a:p>
                      <a:endParaRPr lang="en-PH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PH" sz="4800" b="1" dirty="0" smtClean="0"/>
                        <a:t>Where to Place</a:t>
                      </a:r>
                      <a:endParaRPr lang="en-PH" sz="4800" b="1" dirty="0"/>
                    </a:p>
                  </a:txBody>
                  <a:tcPr/>
                </a:tc>
              </a:tr>
              <a:tr h="1536542">
                <a:tc>
                  <a:txBody>
                    <a:bodyPr/>
                    <a:lstStyle/>
                    <a:p>
                      <a:r>
                        <a:rPr lang="en-PH" sz="4800" b="1" dirty="0" smtClean="0"/>
                        <a:t>Form</a:t>
                      </a:r>
                      <a:r>
                        <a:rPr lang="en-PH" sz="4800" b="1" baseline="0" dirty="0" smtClean="0"/>
                        <a:t> 5</a:t>
                      </a:r>
                      <a:endParaRPr lang="en-PH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4800" b="1" dirty="0" smtClean="0"/>
                        <a:t>Box 1 of Test Booklets</a:t>
                      </a:r>
                      <a:endParaRPr lang="en-PH" sz="4800" b="1" dirty="0"/>
                    </a:p>
                  </a:txBody>
                  <a:tcPr/>
                </a:tc>
              </a:tr>
              <a:tr h="1725149">
                <a:tc>
                  <a:txBody>
                    <a:bodyPr/>
                    <a:lstStyle/>
                    <a:p>
                      <a:r>
                        <a:rPr lang="en-PH" sz="4800" b="1" dirty="0" smtClean="0"/>
                        <a:t>Form 6</a:t>
                      </a:r>
                      <a:endParaRPr lang="en-PH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4800" b="1" dirty="0" smtClean="0"/>
                        <a:t>Box 1 of Answer Sheets</a:t>
                      </a:r>
                      <a:endParaRPr lang="en-PH" sz="4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5</a:t>
            </a:fld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7771-3327-4F8A-BF69-CA24EFC23DA9}" type="slidenum">
              <a:rPr lang="fil-PH" smtClean="0"/>
              <a:pPr/>
              <a:t>6</a:t>
            </a:fld>
            <a:endParaRPr lang="fil-PH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8320" y="152401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fil-P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Discrepancy in the School ID </a:t>
            </a:r>
            <a:br>
              <a:rPr lang="fil-P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l-P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(School Header vs. EBEIS)</a:t>
            </a:r>
            <a:endParaRPr lang="fil-P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7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990600"/>
            <a:ext cx="4235097" cy="5867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152400" y="1143000"/>
            <a:ext cx="3886200" cy="358140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PH" sz="1600" b="1" dirty="0" smtClean="0">
                <a:solidFill>
                  <a:schemeClr val="tx1"/>
                </a:solidFill>
              </a:rPr>
              <a:t>1.    Update the School ID</a:t>
            </a:r>
          </a:p>
          <a:p>
            <a:pPr marL="342900" indent="-342900">
              <a:buAutoNum type="arabicPeriod" startAt="2"/>
            </a:pPr>
            <a:r>
              <a:rPr lang="en-PH" sz="1600" b="1" dirty="0" smtClean="0">
                <a:solidFill>
                  <a:schemeClr val="tx1"/>
                </a:solidFill>
              </a:rPr>
              <a:t>Cross out the temporary School ID</a:t>
            </a:r>
          </a:p>
          <a:p>
            <a:pPr marL="342900" indent="-342900">
              <a:buAutoNum type="arabicPeriod" startAt="2"/>
            </a:pPr>
            <a:r>
              <a:rPr lang="en-PH" sz="1600" b="1" dirty="0" smtClean="0">
                <a:solidFill>
                  <a:schemeClr val="tx1"/>
                </a:solidFill>
              </a:rPr>
              <a:t>Write the EBEIS School ID below the </a:t>
            </a:r>
            <a:r>
              <a:rPr lang="en-PH" sz="1600" b="1" smtClean="0">
                <a:solidFill>
                  <a:schemeClr val="tx1"/>
                </a:solidFill>
              </a:rPr>
              <a:t>bar code</a:t>
            </a:r>
            <a:endParaRPr lang="en-PH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Other Issues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PH" b="1" dirty="0" smtClean="0"/>
              <a:t>Data requirements for PBB</a:t>
            </a:r>
          </a:p>
          <a:p>
            <a:pPr lvl="1"/>
            <a:r>
              <a:rPr lang="en-PH" dirty="0" smtClean="0"/>
              <a:t>Frequency and Percentage Distribution of Examinees/Schools based on performance in Quartile </a:t>
            </a:r>
          </a:p>
          <a:p>
            <a:pPr lvl="1"/>
            <a:r>
              <a:rPr lang="en-PH" dirty="0" smtClean="0"/>
              <a:t>NETRC will provide all data requirements to the Office of the </a:t>
            </a:r>
            <a:r>
              <a:rPr lang="en-P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</a:t>
            </a:r>
            <a:r>
              <a:rPr lang="en-PH" dirty="0" smtClean="0"/>
              <a:t> Service (Central Office) for the computation of the PBB so field personnel need not request from NETRC</a:t>
            </a:r>
          </a:p>
          <a:p>
            <a:endParaRPr lang="en-PH" b="1" dirty="0" smtClean="0"/>
          </a:p>
          <a:p>
            <a:r>
              <a:rPr lang="en-PH" b="1" dirty="0" smtClean="0"/>
              <a:t>Suggestion:  </a:t>
            </a:r>
            <a:r>
              <a:rPr lang="en-PH" dirty="0" smtClean="0"/>
              <a:t>Division Offices must be furnished a copy of whatever data are provided to the Region (e-copy)</a:t>
            </a:r>
          </a:p>
          <a:p>
            <a:endParaRPr lang="en-PH" dirty="0" smtClean="0"/>
          </a:p>
          <a:p>
            <a:r>
              <a:rPr lang="en-PH" b="1" dirty="0" smtClean="0"/>
              <a:t>Request for NAT Y4 COR as reference for the individual scores</a:t>
            </a:r>
          </a:p>
          <a:p>
            <a:pPr lvl="1"/>
            <a:r>
              <a:rPr lang="en-PH" dirty="0" smtClean="0"/>
              <a:t>Not needed since NETRC will already provide computed data to the Office of the Planning Service (Central Office) for this purpose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7</a:t>
            </a:fld>
            <a:endParaRPr lang="en-P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PH" b="1" dirty="0" smtClean="0"/>
              <a:t>Open Forum Agreements</a:t>
            </a:r>
            <a:br>
              <a:rPr lang="en-PH" b="1" dirty="0" smtClean="0"/>
            </a:br>
            <a:r>
              <a:rPr lang="en-PH" b="1" dirty="0" smtClean="0"/>
              <a:t>Regions 6 and 7</a:t>
            </a:r>
            <a:endParaRPr lang="en-P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b="1" dirty="0" smtClean="0">
                <a:solidFill>
                  <a:srgbClr val="00B050"/>
                </a:solidFill>
              </a:rPr>
              <a:t>February 3, 2015</a:t>
            </a:r>
            <a:endParaRPr lang="en-PH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8</a:t>
            </a:fld>
            <a:endParaRPr lang="en-P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Agreements</a:t>
            </a:r>
            <a:endParaRPr lang="en-PH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4953000"/>
              </a:tblGrid>
              <a:tr h="1096191">
                <a:tc>
                  <a:txBody>
                    <a:bodyPr/>
                    <a:lstStyle/>
                    <a:p>
                      <a:endParaRPr lang="en-P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3200"/>
                    </a:p>
                  </a:txBody>
                  <a:tcPr/>
                </a:tc>
              </a:tr>
              <a:tr h="2942409">
                <a:tc>
                  <a:txBody>
                    <a:bodyPr/>
                    <a:lstStyle/>
                    <a:p>
                      <a:r>
                        <a:rPr lang="en-PH" sz="4000" dirty="0" smtClean="0"/>
                        <a:t>TB</a:t>
                      </a:r>
                      <a:r>
                        <a:rPr lang="en-PH" sz="4000" baseline="0" dirty="0" smtClean="0"/>
                        <a:t> a</a:t>
                      </a:r>
                      <a:r>
                        <a:rPr lang="en-PH" sz="4000" dirty="0" smtClean="0"/>
                        <a:t>llocation for schools with more than 3 rooms</a:t>
                      </a:r>
                      <a:endParaRPr lang="en-PH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4000" dirty="0" smtClean="0"/>
                        <a:t>TB allocation</a:t>
                      </a:r>
                      <a:r>
                        <a:rPr lang="en-PH" sz="4000" baseline="0" dirty="0" smtClean="0"/>
                        <a:t> will be rounded off to an even number</a:t>
                      </a:r>
                      <a:endParaRPr lang="en-PH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39FB-F19D-4C3A-9069-30F70ABEEBF9}" type="slidenum">
              <a:rPr lang="en-PH" smtClean="0"/>
              <a:pPr/>
              <a:t>9</a:t>
            </a:fld>
            <a:endParaRPr lang="en-P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471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Open Forum Agreements Region 3 and NCR</vt:lpstr>
      <vt:lpstr>2015 Test Materials Forwarders</vt:lpstr>
      <vt:lpstr>Allocation of Test Materials</vt:lpstr>
      <vt:lpstr>Open Forum Agreements Regions 1, 2 and CAR</vt:lpstr>
      <vt:lpstr>Slide 5</vt:lpstr>
      <vt:lpstr>Discrepancy in the School ID  (School Header vs. EBEIS)</vt:lpstr>
      <vt:lpstr>Other Issues</vt:lpstr>
      <vt:lpstr>Open Forum Agreements Regions 6 and 7</vt:lpstr>
      <vt:lpstr>Agreements</vt:lpstr>
      <vt:lpstr>Email LAPG Enrolment Data to:</vt:lpstr>
      <vt:lpstr>For queries / follow ups re Financial Concerns, please email:</vt:lpstr>
      <vt:lpstr>Grades to be Provided in the Answer Sheet</vt:lpstr>
      <vt:lpstr>LAPG</vt:lpstr>
      <vt:lpstr>Open Forum Agreements Regions 8, 10 and ARMM</vt:lpstr>
      <vt:lpstr>Mother Tongue to be Tested in the LAPG</vt:lpstr>
      <vt:lpstr>Request for English Proficiency Test for Teacher Applicants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Forum Agreements Region 3 and NCR</dc:title>
  <dc:creator>Toshiba</dc:creator>
  <cp:lastModifiedBy>Toshiba</cp:lastModifiedBy>
  <cp:revision>51</cp:revision>
  <dcterms:created xsi:type="dcterms:W3CDTF">2015-01-28T03:33:20Z</dcterms:created>
  <dcterms:modified xsi:type="dcterms:W3CDTF">2015-02-04T03:49:53Z</dcterms:modified>
</cp:coreProperties>
</file>