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0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6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3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0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8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1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9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ipc_standards_final_phem/ipc_standards_sh_phem.doc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ipc_standards_final_phem/ipc_standards_teacher_phem.doc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Algerian" pitchFamily="82" charset="0"/>
              </a:rPr>
              <a:t>2</a:t>
            </a:r>
            <a:r>
              <a:rPr lang="en-US" sz="8000" b="1" baseline="30000" dirty="0" smtClean="0">
                <a:latin typeface="Algerian" pitchFamily="82" charset="0"/>
              </a:rPr>
              <a:t>nd</a:t>
            </a:r>
            <a:r>
              <a:rPr lang="en-US" sz="8000" b="1" dirty="0" smtClean="0">
                <a:latin typeface="Algerian" pitchFamily="82" charset="0"/>
              </a:rPr>
              <a:t> Division </a:t>
            </a:r>
            <a:r>
              <a:rPr lang="en-US" sz="8000" b="1" dirty="0" err="1" smtClean="0">
                <a:latin typeface="Algerian" pitchFamily="82" charset="0"/>
              </a:rPr>
              <a:t>ManCOM</a:t>
            </a:r>
            <a:r>
              <a:rPr lang="en-US" sz="8000" b="1" dirty="0" smtClean="0">
                <a:latin typeface="Algerian" pitchFamily="82" charset="0"/>
              </a:rPr>
              <a:t> MEETING  2015</a:t>
            </a:r>
            <a:endParaRPr lang="en-US" sz="80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953000"/>
            <a:ext cx="6400800" cy="990600"/>
          </a:xfrm>
          <a:solidFill>
            <a:schemeClr val="tx2">
              <a:lumMod val="2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May 21,  2015</a:t>
            </a:r>
          </a:p>
          <a:p>
            <a:r>
              <a:rPr lang="en-US" dirty="0" smtClean="0"/>
              <a:t>IGB   Training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636130"/>
              </p:ext>
            </p:extLst>
          </p:nvPr>
        </p:nvGraphicFramePr>
        <p:xfrm>
          <a:off x="228600" y="1295400"/>
          <a:ext cx="8686800" cy="4709160"/>
        </p:xfrm>
        <a:graphic>
          <a:graphicData uri="http://schemas.openxmlformats.org/drawingml/2006/table">
            <a:tbl>
              <a:tblPr firstRow="1" firstCol="1" bandRow="1"/>
              <a:tblGrid>
                <a:gridCol w="1981200"/>
                <a:gridCol w="2481943"/>
                <a:gridCol w="3145971"/>
                <a:gridCol w="1077686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Performance Indicators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Major Immediate Outputs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 Frame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Parents’ Involvement and Community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(10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%)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/>
                          <a:ea typeface="Times New Roman"/>
                          <a:cs typeface="Angsana New"/>
                        </a:rPr>
                        <a:t>100% of resource generation within the rating period  is  supported by stakeholders without shortfall / deficiency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(List resources to be generated and the stakeholders engaged/involved)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Refer to AIP 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/>
                          <a:ea typeface="Times New Roman"/>
                          <a:cs typeface="Angsana New"/>
                        </a:rPr>
                        <a:t>100% of the scheduled regular meetings with parents within the rating period conducted without lapses.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(List down planned meetings  with parents  per teacher  involved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Adhere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 timelines  in the AIP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/>
                          <a:ea typeface="Times New Roman"/>
                          <a:cs typeface="Angsana New"/>
                        </a:rPr>
                        <a:t>100% of the Alumni planned activities implemented within the rating period without lapses/deficiencies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List of</a:t>
                      </a: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alumni -planned  activities </a:t>
                      </a: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Follow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 lines  in the AIP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75% of stakeholders M &amp; E engagement/involvement  in monitoring of programs implementation within the rating period facilitated without lapses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List of stakeholders involved in M and E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and schedules of M and E activities </a:t>
                      </a:r>
                      <a:endParaRPr lang="en-US" sz="1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Adhere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 AIP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Timelines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3000" y="228600"/>
            <a:ext cx="6553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Individual Performance Commitment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Inventory of Major Immediate Outputs (School Heads)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Period Covered:  _____________________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356957"/>
              </p:ext>
            </p:extLst>
          </p:nvPr>
        </p:nvGraphicFramePr>
        <p:xfrm>
          <a:off x="228600" y="1295400"/>
          <a:ext cx="8686800" cy="5086287"/>
        </p:xfrm>
        <a:graphic>
          <a:graphicData uri="http://schemas.openxmlformats.org/drawingml/2006/table">
            <a:tbl>
              <a:tblPr firstRow="1" firstCol="1" bandRow="1"/>
              <a:tblGrid>
                <a:gridCol w="1981200"/>
                <a:gridCol w="2481943"/>
                <a:gridCol w="3145971"/>
                <a:gridCol w="1077686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Performance Indicators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Major Immediate Outputs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 Frame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Teaching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Learning Process </a:t>
                      </a:r>
                      <a:endParaRPr lang="en-US" sz="1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(30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%)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PH" sz="1400" b="1" dirty="0" smtClean="0">
                          <a:effectLst/>
                          <a:latin typeface="Arial Narrow" pitchFamily="34" charset="0"/>
                          <a:ea typeface="Times New Roman"/>
                          <a:cs typeface="Arial"/>
                        </a:rPr>
                        <a:t>100% of the required number of daily lesson plans/lesson logs submitted on prescribed dates without lapses.</a:t>
                      </a:r>
                      <a:endParaRPr lang="en-US" sz="1400" b="1" dirty="0" smtClean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b="1" baseline="0" dirty="0" smtClean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List of Lessons / Lesson Logs 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per teacher   (school may device a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   tracking form or checklist)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Based on Lesson Scope and Sequence Plan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PH" sz="1400" b="1" dirty="0">
                          <a:effectLst/>
                          <a:latin typeface="Arial Narrow"/>
                          <a:ea typeface="MS Mincho"/>
                          <a:cs typeface="Times New Roman"/>
                        </a:rPr>
                        <a:t>100% of the total number of learners achieved 75% mastery level in all learning areas within the rating period with at most 2 lapses.</a:t>
                      </a:r>
                      <a:endParaRPr lang="en-US" sz="14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List of learners per class per learning area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CPL per class period/ competency taught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Raw Test/assessment results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Adhere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 CO / SDO timelines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100% of the characteristics of positive, productive and safe learning environment complied with within the rating period without lapses.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Use</a:t>
                      </a: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the CFSS  indicators </a:t>
                      </a:r>
                      <a:endParaRPr lang="en-US" sz="1400" b="1" dirty="0" smtClean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Follow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 lines  in the AIP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Pupils’ Outcome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(30)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100% of subjects/learning areas taught have complete and accurate class record/s within the rating period without lapses.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Class Records with raw data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Adhere</a:t>
                      </a:r>
                      <a:r>
                        <a:rPr lang="en-US" sz="1200" b="1" baseline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 AIP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Timelines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3000" y="228600"/>
            <a:ext cx="6553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Individual Performance Commitment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Inventory of Major Immediate Outputs (Teachers)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Period Covered:  _____________________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16650" y="457200"/>
            <a:ext cx="807719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Individual Performance Commitment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Inventory of Major Immediate Outputs (Teachers)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Period Covered:  _____________________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042523"/>
            <a:ext cx="775564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prepared at the beginning of the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Rating Period / during the 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preparation of the IPC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helps both the rater and the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ratee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determine how PIs can be complied 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with and how to generate/produce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 desired outputs 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4376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16650" y="457200"/>
            <a:ext cx="807719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Individual Performance Commitment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Inventory of Major Immediate Outputs (Teachers)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Period Covered:  _____________________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042523"/>
            <a:ext cx="78822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attached to IPC when submitting 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   to approving authority for approval </a:t>
            </a:r>
          </a:p>
        </p:txBody>
      </p:sp>
    </p:spTree>
    <p:extLst>
      <p:ext uri="{BB962C8B-B14F-4D97-AF65-F5344CB8AC3E}">
        <p14:creationId xmlns:p14="http://schemas.microsoft.com/office/powerpoint/2010/main" val="104276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514600"/>
            <a:ext cx="6638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haroni" pitchFamily="2" charset="-79"/>
                <a:cs typeface="Aharoni" pitchFamily="2" charset="-79"/>
              </a:rPr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46156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770350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Due dates:</a:t>
            </a:r>
            <a:endParaRPr lang="en-US" sz="7200" dirty="0">
              <a:latin typeface="Aharoni" pitchFamily="2" charset="-79"/>
              <a:cs typeface="Aharoni" pitchFamily="2" charset="-79"/>
            </a:endParaRP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IPC with attachments</a:t>
            </a:r>
          </a:p>
          <a:p>
            <a:r>
              <a:rPr lang="en-US" sz="6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     June  15,  2015 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Scope: 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   Teachers  - June 2015 – March 2016</a:t>
            </a:r>
          </a:p>
          <a:p>
            <a:r>
              <a:rPr lang="en-US" sz="4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  SHs          - January – June 2015</a:t>
            </a:r>
          </a:p>
          <a:p>
            <a:r>
              <a:rPr lang="en-US" sz="4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                  - July – December 2015 </a:t>
            </a:r>
          </a:p>
        </p:txBody>
      </p:sp>
    </p:spTree>
    <p:extLst>
      <p:ext uri="{BB962C8B-B14F-4D97-AF65-F5344CB8AC3E}">
        <p14:creationId xmlns:p14="http://schemas.microsoft.com/office/powerpoint/2010/main" val="400023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304799"/>
            <a:ext cx="840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Appraisal for January – June 2015: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965644"/>
            <a:ext cx="810350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What to submit:</a:t>
            </a:r>
          </a:p>
          <a:p>
            <a:r>
              <a:rPr lang="en-US" sz="3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                 1.   IPCR  (Jan- June)</a:t>
            </a:r>
          </a:p>
          <a:p>
            <a:r>
              <a:rPr lang="en-US" sz="3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                      (using IPC for Jan – June</a:t>
            </a:r>
          </a:p>
          <a:p>
            <a:r>
              <a:rPr lang="en-US" sz="3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                        approved or not) </a:t>
            </a:r>
          </a:p>
          <a:p>
            <a:r>
              <a:rPr lang="en-US" sz="3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                      -with corresponding MOVs</a:t>
            </a:r>
          </a:p>
          <a:p>
            <a:r>
              <a:rPr lang="en-US" sz="3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                 2.   Part II</a:t>
            </a:r>
          </a:p>
          <a:p>
            <a:r>
              <a:rPr lang="en-US" sz="3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                 3.   Part III</a:t>
            </a:r>
          </a:p>
          <a:p>
            <a:r>
              <a:rPr lang="en-US" sz="3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                 4.   Part IV </a:t>
            </a:r>
          </a:p>
          <a:p>
            <a:endParaRPr lang="en-US" sz="3200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Due Date:   July 15,  2015 </a:t>
            </a:r>
          </a:p>
          <a:p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To whom:    Rater </a:t>
            </a:r>
          </a:p>
        </p:txBody>
      </p:sp>
    </p:spTree>
    <p:extLst>
      <p:ext uri="{BB962C8B-B14F-4D97-AF65-F5344CB8AC3E}">
        <p14:creationId xmlns:p14="http://schemas.microsoft.com/office/powerpoint/2010/main" val="30710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28712" y="1219200"/>
            <a:ext cx="3886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you…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4267" y="3352800"/>
            <a:ext cx="5255477" cy="25853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00B050"/>
                </a:solidFill>
                <a:effectLst/>
              </a:rPr>
              <a:t>Have a </a:t>
            </a:r>
          </a:p>
          <a:p>
            <a:pPr algn="ctr"/>
            <a:r>
              <a:rPr lang="en-US" sz="5400" b="1" cap="none" spc="0" dirty="0" smtClean="0">
                <a:ln/>
                <a:solidFill>
                  <a:srgbClr val="00B050"/>
                </a:solidFill>
                <a:effectLst/>
              </a:rPr>
              <a:t>great school year </a:t>
            </a:r>
          </a:p>
          <a:p>
            <a:pPr algn="ctr"/>
            <a:r>
              <a:rPr lang="en-US" sz="5400" b="1" cap="none" spc="0" dirty="0" smtClean="0">
                <a:ln/>
                <a:solidFill>
                  <a:srgbClr val="00B050"/>
                </a:solidFill>
                <a:effectLst/>
              </a:rPr>
              <a:t>Ahead!</a:t>
            </a:r>
            <a:endParaRPr lang="en-US" sz="5400" b="1" cap="none" spc="0" dirty="0">
              <a:ln/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667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457" y="152400"/>
            <a:ext cx="870494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To do List: </a:t>
            </a:r>
          </a:p>
          <a:p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smtClean="0">
                <a:latin typeface="Aharoni" pitchFamily="2" charset="-79"/>
                <a:cs typeface="Aharoni" pitchFamily="2" charset="-79"/>
              </a:rPr>
              <a:t>Preliminaries </a:t>
            </a: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      </a:t>
            </a:r>
          </a:p>
          <a:p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ManCom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Proper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-  Reading and Approval 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of Previous Minutes 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-  Suspension of House Rules for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 a)   Accomplishment Reports and Updates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 b)  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DepED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Order No. 8, s. 2015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 c)   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Paalam-Salamat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-   IPC of SHs and Teachers 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-   Other matters</a:t>
            </a: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Closure </a:t>
            </a:r>
          </a:p>
          <a:p>
            <a:r>
              <a:rPr lang="en-US" sz="3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        </a:t>
            </a:r>
          </a:p>
          <a:p>
            <a:r>
              <a:rPr lang="en-US" sz="3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   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3002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535382"/>
            <a:ext cx="4435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  <a:hlinkClick r:id="rId2" action="ppaction://hlinkfile"/>
              </a:rPr>
              <a:t>IPC  for School Heads 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62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274320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  <a:hlinkClick r:id="rId2" action="ppaction://hlinkfile"/>
              </a:rPr>
              <a:t>IPC of  Teachers 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73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85800"/>
            <a:ext cx="6125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What will SHs do with the IPC?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606" y="1793757"/>
            <a:ext cx="807464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Discuss with adopters and among peers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in the cluster</a:t>
            </a:r>
          </a:p>
          <a:p>
            <a:pPr marL="514350" indent="-514350">
              <a:buAutoNum type="arabicPeriod" startAt="2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Translate Performance Indicators into 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specific activities, tasks,  or outputs relevant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to the AIP/SIP of the school 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Use prescribed template </a:t>
            </a:r>
          </a:p>
          <a:p>
            <a:pPr marL="514350" indent="-514350">
              <a:buAutoNum type="arabicPeriod" startAt="3"/>
            </a:pP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Submit output to the division office for 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SDS Approval 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63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807971"/>
              </p:ext>
            </p:extLst>
          </p:nvPr>
        </p:nvGraphicFramePr>
        <p:xfrm>
          <a:off x="609600" y="1295400"/>
          <a:ext cx="8077200" cy="4693920"/>
        </p:xfrm>
        <a:graphic>
          <a:graphicData uri="http://schemas.openxmlformats.org/drawingml/2006/table">
            <a:tbl>
              <a:tblPr firstRow="1" firstCol="1" bandRow="1"/>
              <a:tblGrid>
                <a:gridCol w="2019300"/>
                <a:gridCol w="2130640"/>
                <a:gridCol w="2925201"/>
                <a:gridCol w="1002059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Performance Indicators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Major Immediate Outputs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 Frame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Instructional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Leadership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(20%)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100% of required number of lesson plans/DLL’s of each teacher  inspected and evaluated (weekly) with two lapses within the semester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1.  Teacher A   -   80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2.   Teacher B</a:t>
                      </a: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 -   120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3.   Teacher  C  - 75 </a:t>
                      </a: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June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October 2015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100% of the regular  meetings conducted within the semester with two lapses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June     -  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July 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 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August   - 2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September  -  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October -  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(refer to your AIP)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100% of the  needs based clinical supervision  conducted/provided within the semester with two lapses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 smtClean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Number of Teachers Needing Clinical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Supervision</a:t>
                      </a: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=   </a:t>
                      </a: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Specify time Frames  here based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on ISP or  AIP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2% increase in NAT results attained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NATs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(2014-2015)  =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Target  = 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Refer to program targets in SIP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3000" y="314236"/>
            <a:ext cx="655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Individual Performance Commitment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Inventory of Major Immediate Outputs (School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Heads)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Period Covered:  _____________________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430130"/>
              </p:ext>
            </p:extLst>
          </p:nvPr>
        </p:nvGraphicFramePr>
        <p:xfrm>
          <a:off x="609600" y="1295400"/>
          <a:ext cx="8077200" cy="5212080"/>
        </p:xfrm>
        <a:graphic>
          <a:graphicData uri="http://schemas.openxmlformats.org/drawingml/2006/table">
            <a:tbl>
              <a:tblPr firstRow="1" firstCol="1" bandRow="1"/>
              <a:tblGrid>
                <a:gridCol w="2019300"/>
                <a:gridCol w="2130640"/>
                <a:gridCol w="2925201"/>
                <a:gridCol w="1002059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Performance Indicators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Major Immediate Outputs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 Frame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Instructional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Leadership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(20%)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100%  of  the implementation  of IM’s monitored within the semester with two lapses</a:t>
                      </a: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.</a:t>
                      </a: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Teacher </a:t>
                      </a: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A =   (number of IMs)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Teacher B  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Teacher C   = </a:t>
                      </a:r>
                      <a:endParaRPr lang="en-US" sz="1400" b="1" dirty="0" smtClean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Refer to LPs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LGs, </a:t>
                      </a:r>
                      <a:r>
                        <a:rPr lang="en-US" sz="12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etc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100% of the implementation of teaching strategies monitored within the semester with two lapses.</a:t>
                      </a: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Calibri"/>
                        </a:rPr>
                        <a:t> </a:t>
                      </a: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Teacher  A=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Teacher B 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Teacher C =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Refer to LPs, LGs ,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baseline="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etc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1 intervention program / innovation per learning area across grade levels developed and implemented within the semester with two lapses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English = (name or</a:t>
                      </a: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title of intervention)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Science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Filipino 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HEKASI</a:t>
                      </a: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Mathematics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EPP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ESP  =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Refer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 Students’ intervention needs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3000" y="314236"/>
            <a:ext cx="655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Individual Performance Commitment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Inventory of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Major Immediate Outputs (School Heads)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Period Covered:  _____________________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8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779071"/>
              </p:ext>
            </p:extLst>
          </p:nvPr>
        </p:nvGraphicFramePr>
        <p:xfrm>
          <a:off x="228600" y="1295400"/>
          <a:ext cx="8686800" cy="5227320"/>
        </p:xfrm>
        <a:graphic>
          <a:graphicData uri="http://schemas.openxmlformats.org/drawingml/2006/table">
            <a:tbl>
              <a:tblPr firstRow="1" firstCol="1" bandRow="1"/>
              <a:tblGrid>
                <a:gridCol w="1981200"/>
                <a:gridCol w="2481943"/>
                <a:gridCol w="3145971"/>
                <a:gridCol w="1077686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Performance Indicators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Major Immediate Outputs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 Frame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HR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Management and Development </a:t>
                      </a:r>
                      <a:endParaRPr lang="en-US" sz="1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(15%)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 100% of needs-based INSET’s conducted within the rating period without lapses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INSET needs: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Filipino =  (number of trainings needed)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English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Mathematics  =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(Copy of TNA results)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Based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on TNA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itchFamily="34" charset="0"/>
                          <a:ea typeface="Times New Roman"/>
                          <a:cs typeface="Angsana New"/>
                        </a:rPr>
                        <a:t>100%  of teachers’ loads and assignments matched with expertise and students’ needs in the last week of May 2015 without lapses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itchFamily="34" charset="0"/>
                          <a:ea typeface="Times New Roman"/>
                          <a:cs typeface="Angsan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Form  29, 30, 31  (A and B)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Adhere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 timelines 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/>
                          <a:ea typeface="Times New Roman"/>
                          <a:cs typeface="Angsana New"/>
                        </a:rPr>
                        <a:t>100% of teachers / staff performance appraised and submitted within the rating period without error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/>
                          <a:ea typeface="Times New Roman"/>
                          <a:cs typeface="Angsana New"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Teachers’ IPCs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Teachers” IPCRs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Proof s of</a:t>
                      </a: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Accomplishment </a:t>
                      </a: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Follow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Appraisal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time lines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/>
                          <a:ea typeface="Times New Roman"/>
                          <a:cs typeface="Angsana New"/>
                        </a:rPr>
                        <a:t>1 school succession program prepared within the semester without error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Copy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of the School Succession Programs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(both retirement and promotion)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Based on Staff Profile / Inventory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Timelines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3000" y="228600"/>
            <a:ext cx="6553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Individual Performance Commitment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Inventory of Major Immediate Outputs(School Heads)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Period Covered:  _____________________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4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018746"/>
              </p:ext>
            </p:extLst>
          </p:nvPr>
        </p:nvGraphicFramePr>
        <p:xfrm>
          <a:off x="228600" y="1295400"/>
          <a:ext cx="8686800" cy="5227320"/>
        </p:xfrm>
        <a:graphic>
          <a:graphicData uri="http://schemas.openxmlformats.org/drawingml/2006/table">
            <a:tbl>
              <a:tblPr firstRow="1" firstCol="1" bandRow="1"/>
              <a:tblGrid>
                <a:gridCol w="1981200"/>
                <a:gridCol w="2481943"/>
                <a:gridCol w="3145971"/>
                <a:gridCol w="1077686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Performance Indicators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Major Immediate Outputs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 Frame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HR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Management and Development </a:t>
                      </a:r>
                      <a:endParaRPr lang="en-US" sz="14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(15%)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4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Calibri"/>
                        </a:rPr>
                        <a:t> 100% of needs-based INSET’s conducted within the rating period without lapses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INSET needs: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Filipino =  (number of trainings needed)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English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Mathematics  =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(Copy of TNA results)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Based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on TNA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itchFamily="34" charset="0"/>
                          <a:ea typeface="Times New Roman"/>
                          <a:cs typeface="Angsana New"/>
                        </a:rPr>
                        <a:t>100%  of teachers’ loads and assignments matched with expertise and students’ needs in the last week of May 2015 without lapses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itchFamily="34" charset="0"/>
                          <a:ea typeface="Times New Roman"/>
                          <a:cs typeface="Angsan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Form  29, 30, 31  (A and B)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Adhere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 timelines 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/>
                          <a:ea typeface="Times New Roman"/>
                          <a:cs typeface="Angsana New"/>
                        </a:rPr>
                        <a:t>100% of teachers / staff performance appraised and submitted within the rating period without error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/>
                          <a:ea typeface="Times New Roman"/>
                          <a:cs typeface="Angsana New"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Teachers’ IPCs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Teachers” IPCRs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Proof s of</a:t>
                      </a:r>
                      <a:r>
                        <a:rPr lang="en-US" sz="14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Accomplishment </a:t>
                      </a:r>
                      <a:endParaRPr lang="en-US" sz="1400" b="1" dirty="0"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Follow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Appraisal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time lines 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/>
                          <a:ea typeface="Times New Roman"/>
                          <a:cs typeface="Angsana New"/>
                        </a:rPr>
                        <a:t>1 school succession program prepared within the semester without error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Copy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of the School Succession Programs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(both retirement and promotion)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Based on Staff Profile / Inventory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Timelines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3000" y="228600"/>
            <a:ext cx="6553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Individual Performance Commitment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Inventory of Major Immediate Outputs (School Heads)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Period Covered:  _____________________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1241</Words>
  <Application>Microsoft Office PowerPoint</Application>
  <PresentationFormat>On-screen Show (4:3)</PresentationFormat>
  <Paragraphs>307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2nd Division ManCOM MEETING 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ManCOM MEETING  2015</dc:title>
  <dc:creator>god is good</dc:creator>
  <cp:lastModifiedBy>LUCHEE</cp:lastModifiedBy>
  <cp:revision>36</cp:revision>
  <dcterms:created xsi:type="dcterms:W3CDTF">2006-08-16T00:00:00Z</dcterms:created>
  <dcterms:modified xsi:type="dcterms:W3CDTF">2015-05-26T01:51:22Z</dcterms:modified>
</cp:coreProperties>
</file>